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Palatino Linotyp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alatinoLinotyp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alatinoLinotype-italic.fntdata"/><Relationship Id="rId25" Type="http://schemas.openxmlformats.org/officeDocument/2006/relationships/font" Target="fonts/PalatinoLinotype-bold.fntdata"/><Relationship Id="rId27" Type="http://schemas.openxmlformats.org/officeDocument/2006/relationships/font" Target="fonts/PalatinoLinotyp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acc7a60fb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acc7a60f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8acc7a60fb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required in the LHD or MRI D airspace. Required above ANC Class C airspace (if climbing above part 93 restriction).</a:t>
            </a:r>
            <a:endParaRPr/>
          </a:p>
        </p:txBody>
      </p:sp>
      <p:sp>
        <p:nvSpPr>
          <p:cNvPr id="205" name="Google Shape;20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8" lvl="0" marL="223838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23838" lvl="0" marL="223838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00206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rise_plane_powerpoint" id="22" name="Google Shape;2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88000" y="0"/>
            <a:ext cx="355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2"/>
          <p:cNvGrpSpPr/>
          <p:nvPr/>
        </p:nvGrpSpPr>
        <p:grpSpPr>
          <a:xfrm>
            <a:off x="5670550" y="269875"/>
            <a:ext cx="2060575" cy="658813"/>
            <a:chOff x="3700" y="170"/>
            <a:chExt cx="1794" cy="574"/>
          </a:xfrm>
        </p:grpSpPr>
        <p:pic>
          <p:nvPicPr>
            <p:cNvPr descr="NEW FAA LOGO" id="24" name="Google Shape;24;p2"/>
            <p:cNvPicPr preferRelativeResize="0"/>
            <p:nvPr/>
          </p:nvPicPr>
          <p:blipFill rotWithShape="1">
            <a:blip r:embed="rId3">
              <a:alphaModFix/>
            </a:blip>
            <a:srcRect b="4563" l="14333" r="14972" t="3734"/>
            <a:stretch/>
          </p:blipFill>
          <p:spPr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2"/>
            <p:cNvSpPr txBox="1"/>
            <p:nvPr/>
          </p:nvSpPr>
          <p:spPr>
            <a:xfrm>
              <a:off x="4258" y="246"/>
              <a:ext cx="1236" cy="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Federal Aviation</a:t>
              </a:r>
              <a:endParaRPr/>
            </a:p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Administration</a:t>
              </a:r>
              <a:endParaRPr/>
            </a:p>
          </p:txBody>
        </p:sp>
      </p:grpSp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0413" y="269875"/>
            <a:ext cx="676275" cy="65881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 rot="5400000">
            <a:off x="2324894" y="-437581"/>
            <a:ext cx="4391025" cy="8050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 txBox="1"/>
          <p:nvPr>
            <p:ph type="title"/>
          </p:nvPr>
        </p:nvSpPr>
        <p:spPr>
          <a:xfrm rot="5400000">
            <a:off x="5064920" y="2062957"/>
            <a:ext cx="555466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752476" y="20638"/>
            <a:ext cx="5554662" cy="620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Palatino Linotype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Palatino Linotype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Palatino Linotype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Palatino Linotype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None/>
              <a:defRPr/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None/>
              <a:defRPr/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None/>
              <a:defRPr/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None/>
              <a:defRPr/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None/>
              <a:defRPr/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None/>
              <a:defRPr/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None/>
              <a:defRPr/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None/>
              <a:defRPr/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cxnSp>
        <p:nvCxnSpPr>
          <p:cNvPr id="31" name="Google Shape;31;p3"/>
          <p:cNvCxnSpPr/>
          <p:nvPr/>
        </p:nvCxnSpPr>
        <p:spPr>
          <a:xfrm flipH="1" rot="10800000">
            <a:off x="0" y="1073791"/>
            <a:ext cx="9211112" cy="1"/>
          </a:xfrm>
          <a:prstGeom prst="straightConnector1">
            <a:avLst/>
          </a:prstGeom>
          <a:noFill/>
          <a:ln cap="flat" cmpd="sng" w="9525">
            <a:solidFill>
              <a:srgbClr val="102E8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7" name="Google Shape;37;p5"/>
          <p:cNvCxnSpPr/>
          <p:nvPr/>
        </p:nvCxnSpPr>
        <p:spPr>
          <a:xfrm flipH="1" rot="10800000">
            <a:off x="0" y="1073791"/>
            <a:ext cx="9211112" cy="1"/>
          </a:xfrm>
          <a:prstGeom prst="straightConnector1">
            <a:avLst/>
          </a:prstGeom>
          <a:noFill/>
          <a:ln cap="flat" cmpd="sng" w="9525">
            <a:solidFill>
              <a:srgbClr val="102E8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latino Linotype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latino Linotype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latino Linotype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latino Linotype"/>
              <a:buNone/>
              <a:defRPr sz="1400"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95300" y="1508125"/>
            <a:ext cx="3948113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*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595813" y="1508125"/>
            <a:ext cx="3949700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*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sz="1800"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*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»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*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»"/>
              <a:defRPr sz="1600"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885368" y="331106"/>
            <a:ext cx="2754313" cy="1057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749218" y="331106"/>
            <a:ext cx="4567464" cy="5445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*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Char char="»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85368" y="1493157"/>
            <a:ext cx="2754313" cy="4269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alatino Linotype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alatino Linotype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alatino Linotype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alatino Linotype"/>
              <a:buNone/>
              <a:defRPr sz="900"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 txBox="1"/>
          <p:nvPr>
            <p:ph type="title"/>
          </p:nvPr>
        </p:nvSpPr>
        <p:spPr>
          <a:xfrm>
            <a:off x="1792288" y="4495806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1792288" y="30798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792288" y="5062544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alatino Linotype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alatino Linotype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alatino Linotype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alatino Linotype"/>
              <a:buNone/>
              <a:defRPr sz="900"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*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»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cap="flat" cmpd="sng" w="9525">
            <a:solidFill>
              <a:srgbClr val="1D2F6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508000" y="6124575"/>
            <a:ext cx="2047875" cy="661988"/>
            <a:chOff x="3596" y="3858"/>
            <a:chExt cx="1290" cy="417"/>
          </a:xfrm>
        </p:grpSpPr>
        <p:pic>
          <p:nvPicPr>
            <p:cNvPr descr="NEW FAA LOGO" id="17" name="Google Shape;17;p1"/>
            <p:cNvPicPr preferRelativeResize="0"/>
            <p:nvPr/>
          </p:nvPicPr>
          <p:blipFill rotWithShape="1">
            <a:blip r:embed="rId1">
              <a:alphaModFix/>
            </a:blip>
            <a:srcRect b="4563" l="14333" r="14972" t="3734"/>
            <a:stretch/>
          </p:blipFill>
          <p:spPr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"/>
            <p:cNvSpPr txBox="1"/>
            <p:nvPr/>
          </p:nvSpPr>
          <p:spPr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Federal Aviation</a:t>
              </a:r>
              <a:endParaRPr/>
            </a:p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Administration</a:t>
              </a:r>
              <a:endParaRPr/>
            </a:p>
          </p:txBody>
        </p:sp>
      </p:grpSp>
      <p:pic>
        <p:nvPicPr>
          <p:cNvPr id="19" name="Google Shape;19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75588" y="6124575"/>
            <a:ext cx="679450" cy="6619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0" name="Google Shape;20;p1"/>
          <p:cNvSpPr txBox="1"/>
          <p:nvPr/>
        </p:nvSpPr>
        <p:spPr>
          <a:xfrm>
            <a:off x="8578850" y="6413500"/>
            <a:ext cx="498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ctrTitle"/>
          </p:nvPr>
        </p:nvSpPr>
        <p:spPr>
          <a:xfrm>
            <a:off x="685800" y="1219201"/>
            <a:ext cx="7772400" cy="426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Lake Hood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Pilot Briefing</a:t>
            </a:r>
            <a:endParaRPr/>
          </a:p>
        </p:txBody>
      </p:sp>
      <p:sp>
        <p:nvSpPr>
          <p:cNvPr id="84" name="Google Shape;84;p14"/>
          <p:cNvSpPr txBox="1"/>
          <p:nvPr>
            <p:ph idx="1" type="subTitle"/>
          </p:nvPr>
        </p:nvSpPr>
        <p:spPr>
          <a:xfrm>
            <a:off x="1295400" y="5257800"/>
            <a:ext cx="6651600" cy="121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Presented by LHD Air Traffic Control Tower</a:t>
            </a:r>
            <a:endParaRPr/>
          </a:p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4658" l="0" r="0" t="38397"/>
          <a:stretch/>
        </p:blipFill>
        <p:spPr>
          <a:xfrm>
            <a:off x="0" y="0"/>
            <a:ext cx="9144001" cy="299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Helpful Tips for Flying Routes</a:t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520168" y="1123839"/>
            <a:ext cx="8158500" cy="4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Routes &amp; runways in use will be advertised on the ATIS. </a:t>
            </a:r>
            <a:r>
              <a:rPr lang="en-US" sz="2000">
                <a:solidFill>
                  <a:srgbClr val="1D2F68"/>
                </a:solidFill>
              </a:rPr>
              <a:t>It is your </a:t>
            </a:r>
            <a:r>
              <a:rPr lang="en-US" sz="2000">
                <a:solidFill>
                  <a:srgbClr val="1D2F68"/>
                </a:solidFill>
              </a:rPr>
              <a:t>responsibility</a:t>
            </a:r>
            <a:r>
              <a:rPr lang="en-US" sz="2000">
                <a:solidFill>
                  <a:srgbClr val="1D2F68"/>
                </a:solidFill>
              </a:rPr>
              <a:t> to </a:t>
            </a:r>
            <a:r>
              <a:rPr lang="en-US" sz="2000" u="sng">
                <a:solidFill>
                  <a:srgbClr val="1D2F68"/>
                </a:solidFill>
              </a:rPr>
              <a:t>fly the advertised route</a:t>
            </a:r>
            <a:r>
              <a:rPr lang="en-US" sz="2000">
                <a:solidFill>
                  <a:srgbClr val="1D2F68"/>
                </a:solidFill>
              </a:rPr>
              <a:t>.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1D2F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When asked to report at a reporting point, report when </a:t>
            </a:r>
            <a:r>
              <a:rPr lang="en-US" sz="2000" u="sng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over</a:t>
            </a:r>
            <a:r>
              <a:rPr lang="en-US" sz="2000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 that point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(With the proximity of operations at LHD, multiple aircraft may also be within a mile of that location)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1D2F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It is not only important to fly the geographical route, but also the altitude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(There is a small margin for error on the geographical routes in/out of LHD, the altitude separation helps to keep you separated from other aircraft on the route as well as MRI and ANC traffic)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D2F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1" marL="284163" marR="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Try to familiarize yourself with routes before flying. If you are unfamiliar, advise LHD tower, we will help you!</a:t>
            </a:r>
            <a:endParaRPr b="0" i="0" sz="2800" u="none" cap="none" strike="noStrike">
              <a:solidFill>
                <a:srgbClr val="1D2F6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274897" y="349452"/>
            <a:ext cx="85942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Importance of Altitude Compliance</a:t>
            </a:r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15197" l="34737" r="11695" t="21652"/>
          <a:stretch/>
        </p:blipFill>
        <p:spPr>
          <a:xfrm>
            <a:off x="1542716" y="1160832"/>
            <a:ext cx="6058568" cy="476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357600" y="344488"/>
            <a:ext cx="8715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CFR 14 Part 93 – Knik Arm Altitude</a:t>
            </a:r>
            <a:endParaRPr/>
          </a:p>
        </p:txBody>
      </p:sp>
      <p:pic>
        <p:nvPicPr>
          <p:cNvPr descr="F:\FAR93 EDF Corridor Diagram.JPG" id="185" name="Google Shape;1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641" y="1169479"/>
            <a:ext cx="6348718" cy="476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CFR 14 Part 93 – Seward Segment</a:t>
            </a:r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 b="9310" l="21553" r="32329" t="19752"/>
          <a:stretch/>
        </p:blipFill>
        <p:spPr>
          <a:xfrm>
            <a:off x="142042" y="1263588"/>
            <a:ext cx="5353236" cy="463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5637321" y="1210320"/>
            <a:ext cx="327267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Aircraft transitioning to/from Lake Hood or Merrill shall operate at or below 1200’ in the Seward Segment and be in communications with the respective tower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Any aircraft operating above 1200’ or not landing at Lake Hood or Merrill Field must contact approach control prior to entering the Seward Segment</a:t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2974019" y="3411244"/>
            <a:ext cx="834501" cy="133830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VFR Flight Following</a:t>
            </a:r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495300" y="1136343"/>
            <a:ext cx="8050213" cy="4647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400"/>
              <a:buChar char="*"/>
            </a:pPr>
            <a:r>
              <a:rPr lang="en-US" sz="2400">
                <a:solidFill>
                  <a:srgbClr val="1D2F68"/>
                </a:solidFill>
              </a:rPr>
              <a:t>Advise on initial contact with Approach that you would like flight following to your destination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Char char="•"/>
            </a:pPr>
            <a:r>
              <a:rPr lang="en-US" sz="2000">
                <a:solidFill>
                  <a:srgbClr val="1D2F68"/>
                </a:solidFill>
              </a:rPr>
              <a:t>Approach needs full call sign, aircraft type and destination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Clr>
                <a:srgbClr val="1D2F68"/>
              </a:buClr>
              <a:buSzPts val="2400"/>
              <a:buChar char="*"/>
            </a:pPr>
            <a:r>
              <a:rPr lang="en-US" sz="2400">
                <a:solidFill>
                  <a:srgbClr val="1D2F68"/>
                </a:solidFill>
              </a:rPr>
              <a:t>Contact Anchorage Clearance Delivery if you’re requesting flight following after departure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Clr>
                <a:srgbClr val="1D2F68"/>
              </a:buClr>
              <a:buSzPts val="2400"/>
              <a:buChar char="*"/>
            </a:pPr>
            <a:r>
              <a:rPr lang="en-US" sz="2400">
                <a:solidFill>
                  <a:srgbClr val="1D2F68"/>
                </a:solidFill>
              </a:rPr>
              <a:t>Filing a VFR flight plan with flight service does not imply flight following with Approach and Center, you must ask ATC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Clr>
                <a:srgbClr val="1D2F68"/>
              </a:buClr>
              <a:buSzPts val="2400"/>
              <a:buChar char="*"/>
            </a:pPr>
            <a:r>
              <a:rPr lang="en-US" sz="2400">
                <a:solidFill>
                  <a:srgbClr val="1D2F68"/>
                </a:solidFill>
              </a:rPr>
              <a:t>What squawk code you’re assigned doesn’t matter, flight following can be provided regardless of code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Char char="•"/>
            </a:pPr>
            <a:r>
              <a:rPr lang="en-US" sz="2000">
                <a:solidFill>
                  <a:srgbClr val="1D2F68"/>
                </a:solidFill>
              </a:rPr>
              <a:t>Expect a code starting with 01 for local flight following, 12 for center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Clr>
                <a:srgbClr val="1D2F68"/>
              </a:buClr>
              <a:buSzPts val="2400"/>
              <a:buChar char="*"/>
            </a:pPr>
            <a:r>
              <a:rPr lang="en-US" sz="2400">
                <a:solidFill>
                  <a:srgbClr val="1D2F68"/>
                </a:solidFill>
              </a:rPr>
              <a:t>Transponder not required for flight following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ADS-B</a:t>
            </a:r>
            <a:endParaRPr/>
          </a:p>
        </p:txBody>
      </p:sp>
      <p:pic>
        <p:nvPicPr>
          <p:cNvPr descr="graphical depiction of airspace requirements" id="208" name="Google Shape;2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0569" y="1118476"/>
            <a:ext cx="6662862" cy="384395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63660" y="5037751"/>
            <a:ext cx="90803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2E80"/>
                </a:solidFill>
                <a:latin typeface="Arial"/>
                <a:ea typeface="Arial"/>
                <a:cs typeface="Arial"/>
                <a:sym typeface="Arial"/>
              </a:rPr>
              <a:t>ADS-B required in and above ANC Class C Airspace. See below for deviation requests: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2E80"/>
                </a:solidFill>
                <a:latin typeface="Arial"/>
                <a:ea typeface="Arial"/>
                <a:cs typeface="Arial"/>
                <a:sym typeface="Arial"/>
              </a:rPr>
              <a:t>https://www.faa.gov/nextgen/equipadsb/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2E80"/>
                </a:solidFill>
                <a:latin typeface="Arial"/>
                <a:ea typeface="Arial"/>
                <a:cs typeface="Arial"/>
                <a:sym typeface="Arial"/>
              </a:rPr>
              <a:t>https://sapt.faa.gov/</a:t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4296792" y="2592280"/>
            <a:ext cx="949911" cy="186431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SVFR</a:t>
            </a:r>
            <a:endParaRPr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000"/>
              <a:buChar char="*"/>
            </a:pPr>
            <a:r>
              <a:rPr b="1" lang="en-US" sz="2000">
                <a:solidFill>
                  <a:srgbClr val="1D2F68"/>
                </a:solidFill>
              </a:rPr>
              <a:t>What: </a:t>
            </a:r>
            <a:r>
              <a:rPr lang="en-US" sz="2000">
                <a:solidFill>
                  <a:srgbClr val="1D2F68"/>
                </a:solidFill>
              </a:rPr>
              <a:t>A clearance for VFR aircraft to operate within class B, C, D or E surface areas in meteorological conditions below VMC.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Char char="*"/>
            </a:pPr>
            <a:r>
              <a:rPr b="1" i="1" lang="en-US" sz="2000">
                <a:solidFill>
                  <a:srgbClr val="1D2F68"/>
                </a:solidFill>
              </a:rPr>
              <a:t>ONLY AVAILABLE UPON PILOT REQUEST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Char char="*"/>
            </a:pPr>
            <a:r>
              <a:rPr b="1" lang="en-US" sz="2000">
                <a:solidFill>
                  <a:srgbClr val="1D2F68"/>
                </a:solidFill>
              </a:rPr>
              <a:t>Weather: </a:t>
            </a:r>
            <a:r>
              <a:rPr lang="en-US" sz="2000">
                <a:solidFill>
                  <a:srgbClr val="1D2F68"/>
                </a:solidFill>
              </a:rPr>
              <a:t>Reported weather must be 1 SM or greater for departure or arrival into the surface area. Aircraft must remain clear of clouds. </a:t>
            </a:r>
            <a:endParaRPr/>
          </a:p>
          <a:p>
            <a:pPr indent="-285750" lvl="1" marL="742950" rtl="0" algn="l">
              <a:spcBef>
                <a:spcPts val="920"/>
              </a:spcBef>
              <a:spcAft>
                <a:spcPts val="0"/>
              </a:spcAft>
              <a:buClr>
                <a:srgbClr val="1D2F68"/>
              </a:buClr>
              <a:buSzPts val="1600"/>
              <a:buChar char="•"/>
            </a:pPr>
            <a:r>
              <a:rPr lang="en-US" sz="1600">
                <a:solidFill>
                  <a:srgbClr val="1D2F68"/>
                </a:solidFill>
              </a:rPr>
              <a:t>If ground visibility is not reported, 1 SM flight visibility may be used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Char char="*"/>
            </a:pPr>
            <a:r>
              <a:rPr b="1" lang="en-US" sz="2000">
                <a:solidFill>
                  <a:srgbClr val="1D2F68"/>
                </a:solidFill>
              </a:rPr>
              <a:t>Visual Separation: </a:t>
            </a:r>
            <a:r>
              <a:rPr lang="en-US" sz="2000">
                <a:solidFill>
                  <a:srgbClr val="1D2F68"/>
                </a:solidFill>
              </a:rPr>
              <a:t>If you are entering/exiting the surface area with another aircraft, you must have them in sight and advise ATC you can maintain visual separation from that aircraft.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Char char="*"/>
            </a:pPr>
            <a:r>
              <a:rPr b="1" lang="en-US" sz="2000">
                <a:solidFill>
                  <a:srgbClr val="1D2F68"/>
                </a:solidFill>
              </a:rPr>
              <a:t>Priority: </a:t>
            </a:r>
            <a:r>
              <a:rPr lang="en-US" sz="2000">
                <a:solidFill>
                  <a:srgbClr val="1D2F68"/>
                </a:solidFill>
              </a:rPr>
              <a:t>IFR aircraft and airborne SVFR aircraft have priority.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Char char="*"/>
            </a:pPr>
            <a:r>
              <a:rPr lang="en-US" sz="2000">
                <a:solidFill>
                  <a:srgbClr val="1D2F68"/>
                </a:solidFill>
              </a:rPr>
              <a:t>At a non-towered airport, ATC needs your down time</a:t>
            </a:r>
            <a:endParaRPr/>
          </a:p>
          <a:p>
            <a:pPr indent="-228600" lvl="0" marL="34290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Thoughts</a:t>
            </a:r>
            <a:endParaRPr/>
          </a:p>
        </p:txBody>
      </p:sp>
      <p:sp>
        <p:nvSpPr>
          <p:cNvPr id="223" name="Google Shape;223;p30"/>
          <p:cNvSpPr txBox="1"/>
          <p:nvPr/>
        </p:nvSpPr>
        <p:spPr>
          <a:xfrm>
            <a:off x="64169" y="1195160"/>
            <a:ext cx="8983578" cy="4647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000"/>
              <a:buFont typeface="Calibri"/>
              <a:buChar char="*"/>
            </a:pPr>
            <a:r>
              <a:rPr b="0" lang="en-US" sz="20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Use your call sign with each transmission (AIM 4-2-4)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Font typeface="Calibri"/>
              <a:buChar char="*"/>
            </a:pPr>
            <a:r>
              <a:rPr b="0" lang="en-US" sz="20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Read back ATC issued instructions with your call sign</a:t>
            </a:r>
            <a:endParaRPr/>
          </a:p>
          <a:p>
            <a:pPr indent="-285750" lvl="1" marL="742950" marR="0" rtl="0" algn="l">
              <a:spcBef>
                <a:spcPts val="960"/>
              </a:spcBef>
              <a:spcAft>
                <a:spcPts val="0"/>
              </a:spcAft>
              <a:buClr>
                <a:srgbClr val="1D2F68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While not all readbacks are required, it helps to ensure everyone is on the same page and prevent possible deviations and conflicts</a:t>
            </a:r>
            <a:endParaRPr b="0" i="0" sz="2000" u="none" cap="none" strike="noStrike">
              <a:solidFill>
                <a:srgbClr val="1D2F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Font typeface="Calibri"/>
              <a:buChar char="*"/>
            </a:pPr>
            <a:r>
              <a:rPr b="0" lang="en-US" sz="20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Be extra vigilant for traffic in the vicinity of the powerline bend and along Tudor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Font typeface="Calibri"/>
              <a:buChar char="*"/>
            </a:pPr>
            <a:r>
              <a:rPr b="0" lang="en-US" sz="20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Understand that LHD may be working ANC traffic as well, listen for YOUR call sign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Font typeface="Calibri"/>
              <a:buChar char="*"/>
            </a:pPr>
            <a:r>
              <a:rPr b="0" lang="en-US" sz="20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Call early when inbound from the North to ensure contact is made with LHD tower before you enter the class D airspace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1D2F68"/>
              </a:buClr>
              <a:buSzPts val="2000"/>
              <a:buFont typeface="Calibri"/>
              <a:buChar char="*"/>
            </a:pPr>
            <a:r>
              <a:rPr b="0" lang="en-US" sz="20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If you don’t understand an instruction, ask!</a:t>
            </a:r>
            <a:endParaRPr/>
          </a:p>
          <a:p>
            <a:pPr indent="-285750" lvl="1" marL="742950" marR="0" rtl="0" algn="l">
              <a:spcBef>
                <a:spcPts val="960"/>
              </a:spcBef>
              <a:spcAft>
                <a:spcPts val="0"/>
              </a:spcAft>
              <a:buClr>
                <a:srgbClr val="1D2F68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Reach out to us with questions using the contact info on the next slide</a:t>
            </a:r>
            <a:endParaRPr/>
          </a:p>
          <a:p>
            <a: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D2F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194" y="0"/>
            <a:ext cx="9144000" cy="60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>
            <p:ph idx="4294967295" type="title"/>
          </p:nvPr>
        </p:nvSpPr>
        <p:spPr>
          <a:xfrm>
            <a:off x="0" y="268288"/>
            <a:ext cx="9144000" cy="766762"/>
          </a:xfrm>
          <a:prstGeom prst="rect">
            <a:avLst/>
          </a:prstGeom>
          <a:gradFill>
            <a:gsLst>
              <a:gs pos="0">
                <a:srgbClr val="1D2F68">
                  <a:alpha val="0"/>
                </a:srgbClr>
              </a:gs>
              <a:gs pos="25000">
                <a:srgbClr val="1D2F68">
                  <a:alpha val="74901"/>
                </a:srgbClr>
              </a:gs>
              <a:gs pos="50000">
                <a:srgbClr val="1D2F68">
                  <a:alpha val="74901"/>
                </a:srgbClr>
              </a:gs>
              <a:gs pos="75000">
                <a:srgbClr val="1D2F68">
                  <a:alpha val="74901"/>
                </a:srgbClr>
              </a:gs>
              <a:gs pos="100000">
                <a:srgbClr val="1D2F68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Info</a:t>
            </a:r>
            <a:endParaRPr/>
          </a:p>
        </p:txBody>
      </p:sp>
      <p:sp>
        <p:nvSpPr>
          <p:cNvPr id="230" name="Google Shape;230;p31"/>
          <p:cNvSpPr txBox="1"/>
          <p:nvPr/>
        </p:nvSpPr>
        <p:spPr>
          <a:xfrm>
            <a:off x="1035223" y="1766200"/>
            <a:ext cx="29265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ANC/LHD Tower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(907) 271-6549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recorded 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Clint Blaszak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(907) 242-2728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clinton.blaszak@faa.gov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2485938" y="4792764"/>
            <a:ext cx="41721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ancpilotoutreach@mail.com</a:t>
            </a:r>
            <a:endParaRPr/>
          </a:p>
        </p:txBody>
      </p:sp>
      <p:sp>
        <p:nvSpPr>
          <p:cNvPr id="232" name="Google Shape;232;p31"/>
          <p:cNvSpPr txBox="1"/>
          <p:nvPr/>
        </p:nvSpPr>
        <p:spPr>
          <a:xfrm>
            <a:off x="5049175" y="1699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 Approach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(907) 271-2711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recorded line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Amanda Reimann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(907) 884-3262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areimann@natca.net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Topics</a:t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495300" y="1251448"/>
            <a:ext cx="8050213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lang="en-US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Overview of Anchorage Airspace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lang="en-US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VFR Routes to/from LHD and ANC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lang="en-US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Helpful </a:t>
            </a:r>
            <a:r>
              <a:rPr lang="en-US">
                <a:solidFill>
                  <a:srgbClr val="1D2F68"/>
                </a:solidFill>
              </a:rPr>
              <a:t>Tips</a:t>
            </a:r>
            <a:endParaRPr>
              <a:solidFill>
                <a:srgbClr val="1D2F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lang="en-US">
                <a:solidFill>
                  <a:srgbClr val="1D2F68"/>
                </a:solidFill>
              </a:rPr>
              <a:t>Part 93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lang="en-US">
                <a:solidFill>
                  <a:srgbClr val="1D2F68"/>
                </a:solidFill>
              </a:rPr>
              <a:t>VFR Flight Following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lang="en-US">
                <a:solidFill>
                  <a:srgbClr val="1D2F68"/>
                </a:solidFill>
              </a:rPr>
              <a:t>ADS-B Requirements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lang="en-US">
                <a:solidFill>
                  <a:srgbClr val="1D2F68"/>
                </a:solidFill>
              </a:rPr>
              <a:t>SVFR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lang="en-US">
                <a:solidFill>
                  <a:srgbClr val="1D2F68"/>
                </a:solidFill>
              </a:rPr>
              <a:t>Final Thoughts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lang="en-US">
                <a:solidFill>
                  <a:srgbClr val="1D2F68"/>
                </a:solidFill>
              </a:rPr>
              <a:t>Questions &amp; Contact Info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LHD MAP\LHD MAP.jpg"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577" y="159024"/>
            <a:ext cx="8366847" cy="580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&#10;&#10;Description automatically generated" id="100" name="Google Shape;10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0762" y="1207394"/>
            <a:ext cx="214648" cy="214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3405964" y="1218014"/>
            <a:ext cx="96212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BOAT</a:t>
            </a: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HULL</a:t>
            </a:r>
            <a:endParaRPr/>
          </a:p>
        </p:txBody>
      </p:sp>
      <p:pic>
        <p:nvPicPr>
          <p:cNvPr descr="A picture containing table&#10;&#10;Description automatically generated" id="102" name="Google Shape;10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0159" y="4190325"/>
            <a:ext cx="214648" cy="214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3834048" y="4193931"/>
            <a:ext cx="12827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CAMPBELL LAKE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3834048" y="3663442"/>
            <a:ext cx="93326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SAND LAKE</a:t>
            </a:r>
            <a:endParaRPr/>
          </a:p>
        </p:txBody>
      </p:sp>
      <p:pic>
        <p:nvPicPr>
          <p:cNvPr descr="A picture containing table&#10;&#10;Description automatically generated"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5359" y="3656969"/>
            <a:ext cx="214648" cy="214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561815" y="1648206"/>
            <a:ext cx="313629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LHD and MRI airspace is divided at the middle of Pt. Mackenzie. Fly over the western part of Pt. Mackenzie.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In &amp; Out of ANC/LHD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b="1" lang="en-US">
                <a:solidFill>
                  <a:srgbClr val="1D2F68"/>
                </a:solidFill>
              </a:rPr>
              <a:t>WHO</a:t>
            </a:r>
            <a:r>
              <a:rPr lang="en-US">
                <a:solidFill>
                  <a:srgbClr val="1D2F68"/>
                </a:solidFill>
              </a:rPr>
              <a:t> are you?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b="1" lang="en-US">
                <a:solidFill>
                  <a:srgbClr val="1D2F68"/>
                </a:solidFill>
              </a:rPr>
              <a:t>WHERE</a:t>
            </a:r>
            <a:r>
              <a:rPr lang="en-US">
                <a:solidFill>
                  <a:srgbClr val="1D2F68"/>
                </a:solidFill>
              </a:rPr>
              <a:t> are you/where do you want to go? </a:t>
            </a:r>
            <a:endParaRPr sz="2000">
              <a:solidFill>
                <a:srgbClr val="1D2F68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b="1" lang="en-US">
                <a:solidFill>
                  <a:srgbClr val="1D2F68"/>
                </a:solidFill>
              </a:rPr>
              <a:t>WHAT</a:t>
            </a:r>
            <a:r>
              <a:rPr lang="en-US">
                <a:solidFill>
                  <a:srgbClr val="1D2F68"/>
                </a:solidFill>
              </a:rPr>
              <a:t> surface do you want to land/depart on?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lang="en-US">
                <a:solidFill>
                  <a:srgbClr val="1D2F68"/>
                </a:solidFill>
              </a:rPr>
              <a:t>Do you have the </a:t>
            </a:r>
            <a:r>
              <a:rPr b="1" lang="en-US">
                <a:solidFill>
                  <a:srgbClr val="1D2F68"/>
                </a:solidFill>
              </a:rPr>
              <a:t>ATIS</a:t>
            </a:r>
            <a:r>
              <a:rPr lang="en-US">
                <a:solidFill>
                  <a:srgbClr val="1D2F68"/>
                </a:solidFill>
              </a:rPr>
              <a:t>?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1D2F68"/>
              </a:buClr>
              <a:buSzPts val="2800"/>
              <a:buChar char="*"/>
            </a:pPr>
            <a:r>
              <a:rPr b="1" lang="en-US">
                <a:solidFill>
                  <a:srgbClr val="1D2F68"/>
                </a:solidFill>
              </a:rPr>
              <a:t>ADDITIONAL REQUESTS </a:t>
            </a:r>
            <a:r>
              <a:rPr lang="en-US">
                <a:solidFill>
                  <a:srgbClr val="1D2F68"/>
                </a:solidFill>
              </a:rPr>
              <a:t>(long landing, parking…)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1D2F68"/>
              </a:solidFill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rgbClr val="1D2F68"/>
              </a:buClr>
              <a:buSzPts val="2000"/>
              <a:buNone/>
            </a:pPr>
            <a:r>
              <a:rPr lang="en-US" sz="2000">
                <a:solidFill>
                  <a:srgbClr val="1D2F68"/>
                </a:solidFill>
              </a:rPr>
              <a:t>All Lake Hood taxiways are uncontrolled, call ready at the runway in use.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rgbClr val="1D2F68"/>
              </a:buClr>
              <a:buSzPts val="2000"/>
              <a:buNone/>
            </a:pPr>
            <a:r>
              <a:rPr lang="en-US" sz="2000">
                <a:solidFill>
                  <a:srgbClr val="1D2F68"/>
                </a:solidFill>
              </a:rPr>
              <a:t>*	*	*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rgbClr val="1D2F68"/>
              </a:buClr>
              <a:buSzPts val="2000"/>
              <a:buNone/>
            </a:pPr>
            <a:r>
              <a:rPr lang="en-US" sz="2000">
                <a:solidFill>
                  <a:srgbClr val="1D2F68"/>
                </a:solidFill>
              </a:rPr>
              <a:t>Contact Lake Hood tower prior to taxiing on the lake.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293" y="109055"/>
            <a:ext cx="4156376" cy="586390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2818063" y="3321326"/>
            <a:ext cx="959142" cy="756822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4622696" y="4489587"/>
            <a:ext cx="4496765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Pictured above: “Cross the N/S channel abeam Airman’s Point.”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(Permission to cross the SE/NW water lane simultaneously is implied)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2F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Pictured left: </a:t>
            </a:r>
            <a:r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North Pothole and South Cove are considered part of the N/S channel safety area. Authorization required to enter.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2F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Step taxiing is only allowed in the water lanes. Make your request with LHD tower.</a:t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2884098" y="2329132"/>
            <a:ext cx="399691" cy="244415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1319722" y="2451339"/>
            <a:ext cx="307795" cy="324269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31425" l="16296" r="20348" t="23372"/>
          <a:stretch/>
        </p:blipFill>
        <p:spPr>
          <a:xfrm>
            <a:off x="4719692" y="123050"/>
            <a:ext cx="4302774" cy="43311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8"/>
          <p:cNvCxnSpPr/>
          <p:nvPr/>
        </p:nvCxnSpPr>
        <p:spPr>
          <a:xfrm flipH="1" rot="10800000">
            <a:off x="5946684" y="1111718"/>
            <a:ext cx="233413" cy="187694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p18"/>
          <p:cNvCxnSpPr/>
          <p:nvPr/>
        </p:nvCxnSpPr>
        <p:spPr>
          <a:xfrm>
            <a:off x="6251608" y="1205565"/>
            <a:ext cx="212853" cy="1028349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18"/>
          <p:cNvCxnSpPr/>
          <p:nvPr/>
        </p:nvCxnSpPr>
        <p:spPr>
          <a:xfrm rot="10800000">
            <a:off x="6335829" y="1047509"/>
            <a:ext cx="950434" cy="404304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28" name="Google Shape;128;p18"/>
          <p:cNvSpPr txBox="1"/>
          <p:nvPr/>
        </p:nvSpPr>
        <p:spPr>
          <a:xfrm>
            <a:off x="1834588" y="1987293"/>
            <a:ext cx="80444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Lake Hood</a:t>
            </a:r>
            <a:endParaRPr/>
          </a:p>
        </p:txBody>
      </p:sp>
      <p:cxnSp>
        <p:nvCxnSpPr>
          <p:cNvPr id="129" name="Google Shape;129;p18"/>
          <p:cNvCxnSpPr/>
          <p:nvPr/>
        </p:nvCxnSpPr>
        <p:spPr>
          <a:xfrm>
            <a:off x="6551269" y="266218"/>
            <a:ext cx="28871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18"/>
          <p:cNvCxnSpPr/>
          <p:nvPr/>
        </p:nvCxnSpPr>
        <p:spPr>
          <a:xfrm>
            <a:off x="2236808" y="1570299"/>
            <a:ext cx="159151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6986" y="134224"/>
            <a:ext cx="3974459" cy="585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789" y="134224"/>
            <a:ext cx="4010209" cy="5853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9"/>
          <p:cNvCxnSpPr/>
          <p:nvPr/>
        </p:nvCxnSpPr>
        <p:spPr>
          <a:xfrm>
            <a:off x="6400800" y="5237826"/>
            <a:ext cx="132277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19"/>
          <p:cNvCxnSpPr/>
          <p:nvPr/>
        </p:nvCxnSpPr>
        <p:spPr>
          <a:xfrm>
            <a:off x="4882718" y="5592932"/>
            <a:ext cx="1180731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19"/>
          <p:cNvCxnSpPr/>
          <p:nvPr/>
        </p:nvCxnSpPr>
        <p:spPr>
          <a:xfrm>
            <a:off x="1075678" y="5372470"/>
            <a:ext cx="1312415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2630749" y="4965576"/>
            <a:ext cx="1515123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637" y="92275"/>
            <a:ext cx="3952420" cy="578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0098" y="92275"/>
            <a:ext cx="3996602" cy="57890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0"/>
          <p:cNvCxnSpPr/>
          <p:nvPr/>
        </p:nvCxnSpPr>
        <p:spPr>
          <a:xfrm>
            <a:off x="1191088" y="4866443"/>
            <a:ext cx="2342225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20"/>
          <p:cNvCxnSpPr/>
          <p:nvPr/>
        </p:nvCxnSpPr>
        <p:spPr>
          <a:xfrm>
            <a:off x="614039" y="5132773"/>
            <a:ext cx="406893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20"/>
          <p:cNvCxnSpPr/>
          <p:nvPr/>
        </p:nvCxnSpPr>
        <p:spPr>
          <a:xfrm>
            <a:off x="1831759" y="5409461"/>
            <a:ext cx="406893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13502" l="0" r="0" t="0"/>
          <a:stretch/>
        </p:blipFill>
        <p:spPr>
          <a:xfrm>
            <a:off x="412041" y="100015"/>
            <a:ext cx="4051230" cy="580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4">
            <a:alphaModFix/>
          </a:blip>
          <a:srcRect b="1075" l="0" r="0" t="0"/>
          <a:stretch/>
        </p:blipFill>
        <p:spPr>
          <a:xfrm>
            <a:off x="4897718" y="100014"/>
            <a:ext cx="3834241" cy="5800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10483" l="0" r="0" t="0"/>
          <a:stretch/>
        </p:blipFill>
        <p:spPr>
          <a:xfrm>
            <a:off x="12939" y="192947"/>
            <a:ext cx="3732446" cy="5687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7629077" y="228569"/>
            <a:ext cx="1562427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Little Su &amp; Chickaloon Departure must be </a:t>
            </a:r>
            <a:r>
              <a:rPr i="1" lang="en-US" sz="18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requested</a:t>
            </a:r>
            <a:r>
              <a:rPr lang="en-US" sz="18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 and are subject to traffic &amp; workload at ANC.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2F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ADS-B Required.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(See Slide 15)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2F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D2F68"/>
                </a:solidFill>
                <a:latin typeface="Calibri"/>
                <a:ea typeface="Calibri"/>
                <a:cs typeface="Calibri"/>
                <a:sym typeface="Calibri"/>
              </a:rPr>
              <a:t>Contact ANC Clearance Delivery for squawk.</a:t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 b="1949" l="0" r="0" t="0"/>
          <a:stretch/>
        </p:blipFill>
        <p:spPr>
          <a:xfrm>
            <a:off x="3756959" y="190252"/>
            <a:ext cx="3890746" cy="568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